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4" r:id="rId4"/>
    <p:sldId id="270" r:id="rId5"/>
    <p:sldId id="271" r:id="rId6"/>
    <p:sldId id="276" r:id="rId7"/>
    <p:sldId id="272" r:id="rId8"/>
    <p:sldId id="275" r:id="rId9"/>
    <p:sldId id="273" r:id="rId10"/>
    <p:sldId id="277" r:id="rId11"/>
    <p:sldId id="278" r:id="rId12"/>
  </p:sldIdLst>
  <p:sldSz cx="9144000" cy="5715000" type="screen16x10"/>
  <p:notesSz cx="6858000" cy="9144000"/>
  <p:embeddedFontLst>
    <p:embeddedFont>
      <p:font typeface="맑은 고딕" pitchFamily="50" charset="-127"/>
      <p:regular r:id="rId13"/>
      <p:bold r:id="rId14"/>
    </p:embeddedFont>
    <p:embeddedFont>
      <p:font typeface="서울남산체 EB" pitchFamily="18" charset="-127"/>
      <p:regular r:id="rId15"/>
    </p:embeddedFont>
    <p:embeddedFont>
      <p:font typeface="Century Gothic" pitchFamily="34" charset="0"/>
      <p:regular r:id="rId16"/>
      <p:bold r:id="rId17"/>
      <p:italic r:id="rId18"/>
      <p:boldItalic r:id="rId19"/>
    </p:embeddedFont>
    <p:embeddedFont>
      <p:font typeface="서울남산체 M" pitchFamily="18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99CC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8" autoAdjust="0"/>
    <p:restoredTop sz="94660"/>
  </p:normalViewPr>
  <p:slideViewPr>
    <p:cSldViewPr>
      <p:cViewPr varScale="1">
        <p:scale>
          <a:sx n="81" d="100"/>
          <a:sy n="81" d="100"/>
        </p:scale>
        <p:origin x="-1002" y="-9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발행비용</c:v>
                </c:pt>
              </c:strCache>
            </c:strRef>
          </c:tx>
          <c:spPr>
            <a:ln w="57150"/>
          </c:spPr>
          <c:marker>
            <c:spPr>
              <a:ln w="57150"/>
            </c:spPr>
          </c:marker>
          <c:dLbls>
            <c:dLbl>
              <c:idx val="0"/>
              <c:layout>
                <c:manualLayout>
                  <c:x val="-6.6466797884629475E-2"/>
                  <c:y val="0.1349225086101544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 smtClean="0"/>
                      <a:t>894</a:t>
                    </a:r>
                    <a:r>
                      <a:rPr lang="ko-KR" altLang="en-US" dirty="0" smtClean="0"/>
                      <a:t>억</a:t>
                    </a:r>
                    <a:endParaRPr lang="en-US" altLang="ko-KR" dirty="0" smtClean="0"/>
                  </a:p>
                  <a:p>
                    <a:r>
                      <a:rPr lang="en-US" altLang="en-US" sz="1200" dirty="0" smtClean="0"/>
                      <a:t>(7</a:t>
                    </a:r>
                    <a:r>
                      <a:rPr lang="ko-KR" altLang="en-US" sz="1200" dirty="0" smtClean="0"/>
                      <a:t>억 </a:t>
                    </a:r>
                    <a:r>
                      <a:rPr lang="en-US" altLang="ko-KR" sz="1200" dirty="0" smtClean="0"/>
                      <a:t>9</a:t>
                    </a:r>
                    <a:r>
                      <a:rPr lang="ko-KR" altLang="en-US" sz="1200" dirty="0" err="1" smtClean="0"/>
                      <a:t>천만개</a:t>
                    </a:r>
                    <a:r>
                      <a:rPr lang="en-US" altLang="ko-KR" sz="1200" dirty="0" smtClean="0"/>
                      <a:t>)</a:t>
                    </a:r>
                    <a:endParaRPr lang="en-US" altLang="en-US" sz="1200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4.9188430378889106E-2"/>
                  <c:y val="0.12610404399511166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 smtClean="0"/>
                      <a:t>789</a:t>
                    </a:r>
                    <a:r>
                      <a:rPr lang="ko-KR" altLang="en-US" dirty="0" smtClean="0"/>
                      <a:t>억</a:t>
                    </a:r>
                    <a:endParaRPr lang="en-US" altLang="ko-KR" dirty="0" smtClean="0"/>
                  </a:p>
                  <a:p>
                    <a:r>
                      <a:rPr lang="en-US" altLang="en-US" sz="1200" dirty="0" smtClean="0"/>
                      <a:t>(8</a:t>
                    </a:r>
                    <a:r>
                      <a:rPr lang="ko-KR" altLang="en-US" sz="1200" dirty="0" err="1" smtClean="0"/>
                      <a:t>억개</a:t>
                    </a:r>
                    <a:r>
                      <a:rPr lang="en-US" altLang="ko-KR" sz="1200" dirty="0" smtClean="0"/>
                      <a:t>)</a:t>
                    </a:r>
                    <a:endParaRPr lang="en-US" altLang="en-US" sz="1200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6.6182513548928595E-2"/>
                  <c:y val="0.11816742584157314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 smtClean="0"/>
                      <a:t>908</a:t>
                    </a:r>
                    <a:r>
                      <a:rPr lang="ko-KR" altLang="en-US" dirty="0" smtClean="0"/>
                      <a:t>억</a:t>
                    </a:r>
                    <a:endParaRPr lang="en-US" altLang="ko-KR" dirty="0" smtClean="0"/>
                  </a:p>
                  <a:p>
                    <a:r>
                      <a:rPr lang="en-US" altLang="en-US" sz="1200" dirty="0" smtClean="0"/>
                      <a:t>(9</a:t>
                    </a:r>
                    <a:r>
                      <a:rPr lang="ko-KR" altLang="en-US" sz="1200" dirty="0" smtClean="0"/>
                      <a:t>억 </a:t>
                    </a:r>
                    <a:r>
                      <a:rPr lang="en-US" altLang="ko-KR" sz="1200" dirty="0" smtClean="0"/>
                      <a:t>1</a:t>
                    </a:r>
                    <a:r>
                      <a:rPr lang="ko-KR" altLang="en-US" sz="1200" dirty="0" err="1" smtClean="0"/>
                      <a:t>천만개</a:t>
                    </a:r>
                    <a:r>
                      <a:rPr lang="en-US" altLang="ko-KR" sz="1200" dirty="0" smtClean="0"/>
                      <a:t>)</a:t>
                    </a:r>
                    <a:endParaRPr lang="en-US" altLang="en-US" sz="1200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7.3122275323846436E-2"/>
                  <c:y val="0.13668620153316299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 smtClean="0"/>
                      <a:t>860</a:t>
                    </a:r>
                    <a:r>
                      <a:rPr lang="ko-KR" altLang="en-US" dirty="0" smtClean="0"/>
                      <a:t>억</a:t>
                    </a:r>
                    <a:endParaRPr lang="en-US" altLang="ko-KR" dirty="0" smtClean="0"/>
                  </a:p>
                  <a:p>
                    <a:r>
                      <a:rPr lang="en-US" altLang="en-US" sz="1200" dirty="0" smtClean="0"/>
                      <a:t>(7</a:t>
                    </a:r>
                    <a:r>
                      <a:rPr lang="ko-KR" altLang="en-US" sz="1200" dirty="0" smtClean="0"/>
                      <a:t>억 </a:t>
                    </a:r>
                    <a:r>
                      <a:rPr lang="en-US" altLang="ko-KR" sz="1200" dirty="0" smtClean="0"/>
                      <a:t>5</a:t>
                    </a:r>
                    <a:r>
                      <a:rPr lang="ko-KR" altLang="en-US" sz="1200" dirty="0" err="1" smtClean="0"/>
                      <a:t>천만개</a:t>
                    </a:r>
                    <a:r>
                      <a:rPr lang="en-US" altLang="ko-KR" sz="1200" dirty="0" smtClean="0"/>
                      <a:t>)</a:t>
                    </a:r>
                    <a:endParaRPr lang="en-US" altLang="en-US" sz="1200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89.497</c:v>
                </c:pt>
                <c:pt idx="1">
                  <c:v>78.950999999999993</c:v>
                </c:pt>
                <c:pt idx="2">
                  <c:v>90.863</c:v>
                </c:pt>
                <c:pt idx="3">
                  <c:v>86.054000000000002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회수율</c:v>
                </c:pt>
              </c:strCache>
            </c:strRef>
          </c:tx>
          <c:spPr>
            <a:ln w="57150"/>
          </c:spPr>
          <c:marker>
            <c:spPr>
              <a:ln w="57150"/>
            </c:spPr>
          </c:marker>
          <c:dLbls>
            <c:dLbl>
              <c:idx val="0"/>
              <c:layout>
                <c:manualLayout>
                  <c:x val="-3.9732063120795712E-2"/>
                  <c:y val="-8.8184646150427731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 smtClean="0"/>
                      <a:t>21.8%</a:t>
                    </a:r>
                    <a:endParaRPr lang="en-US" alt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5.056808033555818E-2"/>
                  <c:y val="-8.465726030441062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 smtClean="0"/>
                      <a:t>22.1%</a:t>
                    </a:r>
                    <a:endParaRPr lang="en-US" alt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6.1404097550320641E-2"/>
                  <c:y val="-8.465726030441055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 smtClean="0"/>
                      <a:t>22.2%</a:t>
                    </a:r>
                    <a:endParaRPr lang="en-US" alt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6.1404097550320641E-2"/>
                  <c:y val="-8.465726030441055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smtClean="0"/>
                      <a:t>22.3%</a:t>
                    </a:r>
                    <a:endParaRPr lang="en-US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21.8</c:v>
                </c:pt>
                <c:pt idx="1">
                  <c:v>22.1</c:v>
                </c:pt>
                <c:pt idx="2">
                  <c:v>22.2</c:v>
                </c:pt>
                <c:pt idx="3">
                  <c:v>22.3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539392"/>
        <c:axId val="32540928"/>
      </c:lineChart>
      <c:catAx>
        <c:axId val="325393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32540928"/>
        <c:crosses val="autoZero"/>
        <c:auto val="1"/>
        <c:lblAlgn val="ctr"/>
        <c:lblOffset val="100"/>
        <c:noMultiLvlLbl val="0"/>
      </c:catAx>
      <c:valAx>
        <c:axId val="32540928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3253939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서울남산체 M" pitchFamily="18" charset="-127"/>
          <a:ea typeface="서울남산체 M" pitchFamily="18" charset="-127"/>
        </a:defRPr>
      </a:pPr>
      <a:endParaRPr lang="ko-K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A74767-39B4-44AF-88FB-AA5D3FDBF929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D7CD6ED-EF75-40B2-8F4C-130BE5D3AC6F}">
      <dgm:prSet phldrT="[텍스트]" custT="1"/>
      <dgm:spPr>
        <a:solidFill>
          <a:schemeClr val="accent1">
            <a:lumMod val="50000"/>
          </a:schemeClr>
        </a:solidFill>
      </dgm:spPr>
      <dgm:t>
        <a:bodyPr/>
        <a:lstStyle/>
        <a:p>
          <a:pPr latinLnBrk="1"/>
          <a:r>
            <a:rPr lang="en-US" altLang="ko-KR" sz="2000" dirty="0" smtClean="0">
              <a:latin typeface="서울남산체 M" pitchFamily="18" charset="-127"/>
              <a:ea typeface="서울남산체 M" pitchFamily="18" charset="-127"/>
            </a:rPr>
            <a:t>Server</a:t>
          </a:r>
        </a:p>
        <a:p>
          <a:pPr latinLnBrk="1"/>
          <a:endParaRPr lang="ko-KR" altLang="en-US" sz="2000" dirty="0">
            <a:latin typeface="서울남산체 M" pitchFamily="18" charset="-127"/>
            <a:ea typeface="서울남산체 M" pitchFamily="18" charset="-127"/>
          </a:endParaRPr>
        </a:p>
      </dgm:t>
    </dgm:pt>
    <dgm:pt modelId="{E3BC2F0A-0B8D-4946-98DC-340FCDC0926B}" type="parTrans" cxnId="{40EBB6ED-D157-49B2-81B2-53A6F17A8564}">
      <dgm:prSet/>
      <dgm:spPr/>
      <dgm:t>
        <a:bodyPr/>
        <a:lstStyle/>
        <a:p>
          <a:pPr latinLnBrk="1"/>
          <a:endParaRPr lang="ko-KR" altLang="en-US"/>
        </a:p>
      </dgm:t>
    </dgm:pt>
    <dgm:pt modelId="{75FFC19C-633D-4228-85A3-145D77AA8A96}" type="sibTrans" cxnId="{40EBB6ED-D157-49B2-81B2-53A6F17A8564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A7F5575C-AFEA-496D-9A8C-900AAFA99564}">
      <dgm:prSet phldrT="[텍스트]" custT="1"/>
      <dgm:spPr>
        <a:solidFill>
          <a:schemeClr val="accent4">
            <a:lumMod val="75000"/>
          </a:schemeClr>
        </a:solidFill>
      </dgm:spPr>
      <dgm:t>
        <a:bodyPr/>
        <a:lstStyle/>
        <a:p>
          <a:pPr latinLnBrk="1"/>
          <a:r>
            <a:rPr lang="en-US" altLang="ko-KR" sz="2000" dirty="0" smtClean="0">
              <a:latin typeface="서울남산체 M" pitchFamily="18" charset="-127"/>
              <a:ea typeface="서울남산체 M" pitchFamily="18" charset="-127"/>
            </a:rPr>
            <a:t>User</a:t>
          </a:r>
        </a:p>
        <a:p>
          <a:pPr latinLnBrk="1"/>
          <a:endParaRPr lang="ko-KR" altLang="en-US" sz="2000" dirty="0">
            <a:latin typeface="서울남산체 M" pitchFamily="18" charset="-127"/>
            <a:ea typeface="서울남산체 M" pitchFamily="18" charset="-127"/>
          </a:endParaRPr>
        </a:p>
      </dgm:t>
    </dgm:pt>
    <dgm:pt modelId="{14425B12-727D-43CE-AFE4-0E7CF4FF18BD}" type="parTrans" cxnId="{9CCA4A39-5A4C-4AC3-AFA9-739863D7CB39}">
      <dgm:prSet/>
      <dgm:spPr/>
      <dgm:t>
        <a:bodyPr/>
        <a:lstStyle/>
        <a:p>
          <a:pPr latinLnBrk="1"/>
          <a:endParaRPr lang="ko-KR" altLang="en-US"/>
        </a:p>
      </dgm:t>
    </dgm:pt>
    <dgm:pt modelId="{FD2DDE58-6C7D-4834-8D25-FB207B789E17}" type="sibTrans" cxnId="{9CCA4A39-5A4C-4AC3-AFA9-739863D7CB39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7803F778-332C-457A-A696-C62803F5A9FF}">
      <dgm:prSet phldrT="[텍스트]" custT="1"/>
      <dgm:spPr>
        <a:solidFill>
          <a:schemeClr val="accent3">
            <a:lumMod val="75000"/>
          </a:schemeClr>
        </a:solidFill>
      </dgm:spPr>
      <dgm:t>
        <a:bodyPr/>
        <a:lstStyle/>
        <a:p>
          <a:pPr latinLnBrk="1"/>
          <a:r>
            <a:rPr lang="en-US" altLang="en-US" sz="1800" dirty="0" smtClean="0">
              <a:latin typeface="서울남산체 M" pitchFamily="18" charset="-127"/>
              <a:ea typeface="서울남산체 M" pitchFamily="18" charset="-127"/>
            </a:rPr>
            <a:t>Commercial Client</a:t>
          </a:r>
        </a:p>
        <a:p>
          <a:pPr latinLnBrk="1"/>
          <a:endParaRPr lang="ko-KR" altLang="en-US" sz="2000" dirty="0">
            <a:latin typeface="서울남산체 M" pitchFamily="18" charset="-127"/>
            <a:ea typeface="서울남산체 M" pitchFamily="18" charset="-127"/>
          </a:endParaRPr>
        </a:p>
      </dgm:t>
    </dgm:pt>
    <dgm:pt modelId="{B970F3A1-3F20-4780-AC48-65E9E33C91E6}" type="parTrans" cxnId="{21BE635F-4024-40FE-A87E-737934B0BF56}">
      <dgm:prSet/>
      <dgm:spPr/>
      <dgm:t>
        <a:bodyPr/>
        <a:lstStyle/>
        <a:p>
          <a:pPr latinLnBrk="1"/>
          <a:endParaRPr lang="ko-KR" altLang="en-US"/>
        </a:p>
      </dgm:t>
    </dgm:pt>
    <dgm:pt modelId="{43CBDB91-82F6-4E82-91AA-F07B53A62046}" type="sibTrans" cxnId="{21BE635F-4024-40FE-A87E-737934B0BF56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3FF03265-9617-4DBD-A8AB-3D86C675E1E7}" type="pres">
      <dgm:prSet presAssocID="{95A74767-39B4-44AF-88FB-AA5D3FDBF92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C36BBB-D511-4757-9DD2-7D8F63E0F7FB}" type="pres">
      <dgm:prSet presAssocID="{FD7CD6ED-EF75-40B2-8F4C-130BE5D3AC6F}" presName="node" presStyleLbl="node1" presStyleIdx="0" presStyleCnt="3" custScaleX="133387" custScaleY="154938" custRadScaleRad="100436" custRadScaleInc="889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89D6FC9-1D19-4E5C-9BCC-C5F3437A4B86}" type="pres">
      <dgm:prSet presAssocID="{75FFC19C-633D-4228-85A3-145D77AA8A96}" presName="sibTrans" presStyleLbl="sibTrans2D1" presStyleIdx="0" presStyleCnt="3" custScaleX="112916"/>
      <dgm:spPr/>
      <dgm:t>
        <a:bodyPr/>
        <a:lstStyle/>
        <a:p>
          <a:pPr latinLnBrk="1"/>
          <a:endParaRPr lang="ko-KR" altLang="en-US"/>
        </a:p>
      </dgm:t>
    </dgm:pt>
    <dgm:pt modelId="{13E01096-6E6B-4BDE-9EE7-E590A841DAEF}" type="pres">
      <dgm:prSet presAssocID="{75FFC19C-633D-4228-85A3-145D77AA8A96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B6294FB2-60BC-4252-A647-42DA43E08E6F}" type="pres">
      <dgm:prSet presAssocID="{A7F5575C-AFEA-496D-9A8C-900AAFA99564}" presName="node" presStyleLbl="node1" presStyleIdx="1" presStyleCnt="3" custScaleX="133387" custScaleY="154938" custRadScaleRad="124898" custRadScaleInc="-104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CA1115-ADC1-421C-ABE4-C83E4E757C8E}" type="pres">
      <dgm:prSet presAssocID="{FD2DDE58-6C7D-4834-8D25-FB207B789E17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A9BCF86-E388-4182-B182-9E2F9302B8BB}" type="pres">
      <dgm:prSet presAssocID="{FD2DDE58-6C7D-4834-8D25-FB207B789E17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5A6C22AF-6415-43A8-B24B-C78C40795786}" type="pres">
      <dgm:prSet presAssocID="{7803F778-332C-457A-A696-C62803F5A9FF}" presName="node" presStyleLbl="node1" presStyleIdx="2" presStyleCnt="3" custScaleX="133387" custScaleY="15493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47A62B-6318-4FD1-A784-C4C005A64487}" type="pres">
      <dgm:prSet presAssocID="{43CBDB91-82F6-4E82-91AA-F07B53A62046}" presName="sibTrans" presStyleLbl="sibTrans2D1" presStyleIdx="2" presStyleCnt="3" custScaleX="112916"/>
      <dgm:spPr/>
      <dgm:t>
        <a:bodyPr/>
        <a:lstStyle/>
        <a:p>
          <a:pPr latinLnBrk="1"/>
          <a:endParaRPr lang="ko-KR" altLang="en-US"/>
        </a:p>
      </dgm:t>
    </dgm:pt>
    <dgm:pt modelId="{966772A5-4E1E-453B-9269-EDF3ACC2FBE5}" type="pres">
      <dgm:prSet presAssocID="{43CBDB91-82F6-4E82-91AA-F07B53A62046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40EBB6ED-D157-49B2-81B2-53A6F17A8564}" srcId="{95A74767-39B4-44AF-88FB-AA5D3FDBF929}" destId="{FD7CD6ED-EF75-40B2-8F4C-130BE5D3AC6F}" srcOrd="0" destOrd="0" parTransId="{E3BC2F0A-0B8D-4946-98DC-340FCDC0926B}" sibTransId="{75FFC19C-633D-4228-85A3-145D77AA8A96}"/>
    <dgm:cxn modelId="{21BE635F-4024-40FE-A87E-737934B0BF56}" srcId="{95A74767-39B4-44AF-88FB-AA5D3FDBF929}" destId="{7803F778-332C-457A-A696-C62803F5A9FF}" srcOrd="2" destOrd="0" parTransId="{B970F3A1-3F20-4780-AC48-65E9E33C91E6}" sibTransId="{43CBDB91-82F6-4E82-91AA-F07B53A62046}"/>
    <dgm:cxn modelId="{DFB71679-6461-4E93-9AFE-B4DD857FB73E}" type="presOf" srcId="{FD2DDE58-6C7D-4834-8D25-FB207B789E17}" destId="{C0CA1115-ADC1-421C-ABE4-C83E4E757C8E}" srcOrd="0" destOrd="0" presId="urn:microsoft.com/office/officeart/2005/8/layout/cycle7"/>
    <dgm:cxn modelId="{311663DA-4AC5-490E-B2FA-43C2D5FA8911}" type="presOf" srcId="{A7F5575C-AFEA-496D-9A8C-900AAFA99564}" destId="{B6294FB2-60BC-4252-A647-42DA43E08E6F}" srcOrd="0" destOrd="0" presId="urn:microsoft.com/office/officeart/2005/8/layout/cycle7"/>
    <dgm:cxn modelId="{7E0187D8-E675-4C35-95DA-393FEE68E2B5}" type="presOf" srcId="{FD7CD6ED-EF75-40B2-8F4C-130BE5D3AC6F}" destId="{A5C36BBB-D511-4757-9DD2-7D8F63E0F7FB}" srcOrd="0" destOrd="0" presId="urn:microsoft.com/office/officeart/2005/8/layout/cycle7"/>
    <dgm:cxn modelId="{ECEAF6AD-1CB5-4C6C-BE4B-5FB2237A9752}" type="presOf" srcId="{43CBDB91-82F6-4E82-91AA-F07B53A62046}" destId="{966772A5-4E1E-453B-9269-EDF3ACC2FBE5}" srcOrd="1" destOrd="0" presId="urn:microsoft.com/office/officeart/2005/8/layout/cycle7"/>
    <dgm:cxn modelId="{76AE08CD-DFF5-4FC1-B379-F9101BBA5EFF}" type="presOf" srcId="{FD2DDE58-6C7D-4834-8D25-FB207B789E17}" destId="{CA9BCF86-E388-4182-B182-9E2F9302B8BB}" srcOrd="1" destOrd="0" presId="urn:microsoft.com/office/officeart/2005/8/layout/cycle7"/>
    <dgm:cxn modelId="{9CCA4A39-5A4C-4AC3-AFA9-739863D7CB39}" srcId="{95A74767-39B4-44AF-88FB-AA5D3FDBF929}" destId="{A7F5575C-AFEA-496D-9A8C-900AAFA99564}" srcOrd="1" destOrd="0" parTransId="{14425B12-727D-43CE-AFE4-0E7CF4FF18BD}" sibTransId="{FD2DDE58-6C7D-4834-8D25-FB207B789E17}"/>
    <dgm:cxn modelId="{C4ABA7AD-902E-483F-A13B-6321A9D340BE}" type="presOf" srcId="{43CBDB91-82F6-4E82-91AA-F07B53A62046}" destId="{C347A62B-6318-4FD1-A784-C4C005A64487}" srcOrd="0" destOrd="0" presId="urn:microsoft.com/office/officeart/2005/8/layout/cycle7"/>
    <dgm:cxn modelId="{E0DCA8A3-38AC-40AD-9C56-11D2D2ACA105}" type="presOf" srcId="{75FFC19C-633D-4228-85A3-145D77AA8A96}" destId="{13E01096-6E6B-4BDE-9EE7-E590A841DAEF}" srcOrd="1" destOrd="0" presId="urn:microsoft.com/office/officeart/2005/8/layout/cycle7"/>
    <dgm:cxn modelId="{D5410A7A-025C-44AE-86A7-9C413D050654}" type="presOf" srcId="{7803F778-332C-457A-A696-C62803F5A9FF}" destId="{5A6C22AF-6415-43A8-B24B-C78C40795786}" srcOrd="0" destOrd="0" presId="urn:microsoft.com/office/officeart/2005/8/layout/cycle7"/>
    <dgm:cxn modelId="{1B8214F6-1BB5-4803-8622-8C5375A9239A}" type="presOf" srcId="{95A74767-39B4-44AF-88FB-AA5D3FDBF929}" destId="{3FF03265-9617-4DBD-A8AB-3D86C675E1E7}" srcOrd="0" destOrd="0" presId="urn:microsoft.com/office/officeart/2005/8/layout/cycle7"/>
    <dgm:cxn modelId="{2202A87C-CE96-4FAC-85AB-F46EC96F19D6}" type="presOf" srcId="{75FFC19C-633D-4228-85A3-145D77AA8A96}" destId="{E89D6FC9-1D19-4E5C-9BCC-C5F3437A4B86}" srcOrd="0" destOrd="0" presId="urn:microsoft.com/office/officeart/2005/8/layout/cycle7"/>
    <dgm:cxn modelId="{ECD5BF93-1E5E-457A-9BB1-4C4AE0B26356}" type="presParOf" srcId="{3FF03265-9617-4DBD-A8AB-3D86C675E1E7}" destId="{A5C36BBB-D511-4757-9DD2-7D8F63E0F7FB}" srcOrd="0" destOrd="0" presId="urn:microsoft.com/office/officeart/2005/8/layout/cycle7"/>
    <dgm:cxn modelId="{824A1D72-F4FF-47AA-BDB6-FCCE4533C894}" type="presParOf" srcId="{3FF03265-9617-4DBD-A8AB-3D86C675E1E7}" destId="{E89D6FC9-1D19-4E5C-9BCC-C5F3437A4B86}" srcOrd="1" destOrd="0" presId="urn:microsoft.com/office/officeart/2005/8/layout/cycle7"/>
    <dgm:cxn modelId="{48C44C6D-D01D-4F19-A9B3-BA341EC66FE3}" type="presParOf" srcId="{E89D6FC9-1D19-4E5C-9BCC-C5F3437A4B86}" destId="{13E01096-6E6B-4BDE-9EE7-E590A841DAEF}" srcOrd="0" destOrd="0" presId="urn:microsoft.com/office/officeart/2005/8/layout/cycle7"/>
    <dgm:cxn modelId="{3DE94983-AD12-4C54-828A-A06C0BFA78D7}" type="presParOf" srcId="{3FF03265-9617-4DBD-A8AB-3D86C675E1E7}" destId="{B6294FB2-60BC-4252-A647-42DA43E08E6F}" srcOrd="2" destOrd="0" presId="urn:microsoft.com/office/officeart/2005/8/layout/cycle7"/>
    <dgm:cxn modelId="{0584C8D8-76D7-40D9-B229-D5426616FFAA}" type="presParOf" srcId="{3FF03265-9617-4DBD-A8AB-3D86C675E1E7}" destId="{C0CA1115-ADC1-421C-ABE4-C83E4E757C8E}" srcOrd="3" destOrd="0" presId="urn:microsoft.com/office/officeart/2005/8/layout/cycle7"/>
    <dgm:cxn modelId="{BCB65028-2CF7-4D7C-B558-E3C978CB3F55}" type="presParOf" srcId="{C0CA1115-ADC1-421C-ABE4-C83E4E757C8E}" destId="{CA9BCF86-E388-4182-B182-9E2F9302B8BB}" srcOrd="0" destOrd="0" presId="urn:microsoft.com/office/officeart/2005/8/layout/cycle7"/>
    <dgm:cxn modelId="{D732BBA6-FBA8-4A3D-8A6E-82517B7A280D}" type="presParOf" srcId="{3FF03265-9617-4DBD-A8AB-3D86C675E1E7}" destId="{5A6C22AF-6415-43A8-B24B-C78C40795786}" srcOrd="4" destOrd="0" presId="urn:microsoft.com/office/officeart/2005/8/layout/cycle7"/>
    <dgm:cxn modelId="{196ED119-40CA-423B-A0FD-5893683752F8}" type="presParOf" srcId="{3FF03265-9617-4DBD-A8AB-3D86C675E1E7}" destId="{C347A62B-6318-4FD1-A784-C4C005A64487}" srcOrd="5" destOrd="0" presId="urn:microsoft.com/office/officeart/2005/8/layout/cycle7"/>
    <dgm:cxn modelId="{1DFE5D5F-5DD8-40FF-8F21-924D86753826}" type="presParOf" srcId="{C347A62B-6318-4FD1-A784-C4C005A64487}" destId="{966772A5-4E1E-453B-9269-EDF3ACC2FBE5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36BBB-D511-4757-9DD2-7D8F63E0F7FB}">
      <dsp:nvSpPr>
        <dsp:cNvPr id="0" name=""/>
        <dsp:cNvSpPr/>
      </dsp:nvSpPr>
      <dsp:spPr>
        <a:xfrm>
          <a:off x="2251588" y="-218120"/>
          <a:ext cx="2129169" cy="123658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서울남산체 M" pitchFamily="18" charset="-127"/>
              <a:ea typeface="서울남산체 M" pitchFamily="18" charset="-127"/>
            </a:rPr>
            <a:t>Server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000" kern="1200" dirty="0">
            <a:latin typeface="서울남산체 M" pitchFamily="18" charset="-127"/>
            <a:ea typeface="서울남산체 M" pitchFamily="18" charset="-127"/>
          </a:endParaRPr>
        </a:p>
      </dsp:txBody>
      <dsp:txXfrm>
        <a:off x="2287806" y="-181902"/>
        <a:ext cx="2056733" cy="1164151"/>
      </dsp:txXfrm>
    </dsp:sp>
    <dsp:sp modelId="{E89D6FC9-1D19-4E5C-9BCC-C5F3437A4B86}">
      <dsp:nvSpPr>
        <dsp:cNvPr id="0" name=""/>
        <dsp:cNvSpPr/>
      </dsp:nvSpPr>
      <dsp:spPr>
        <a:xfrm rot="3300909">
          <a:off x="3695266" y="1402431"/>
          <a:ext cx="840087" cy="27934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/>
        </a:p>
      </dsp:txBody>
      <dsp:txXfrm>
        <a:off x="3779068" y="1458299"/>
        <a:ext cx="672483" cy="167605"/>
      </dsp:txXfrm>
    </dsp:sp>
    <dsp:sp modelId="{B6294FB2-60BC-4252-A647-42DA43E08E6F}">
      <dsp:nvSpPr>
        <dsp:cNvPr id="0" name=""/>
        <dsp:cNvSpPr/>
      </dsp:nvSpPr>
      <dsp:spPr>
        <a:xfrm>
          <a:off x="3849863" y="2065738"/>
          <a:ext cx="2129169" cy="1236587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서울남산체 M" pitchFamily="18" charset="-127"/>
              <a:ea typeface="서울남산체 M" pitchFamily="18" charset="-127"/>
            </a:rPr>
            <a:t>User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000" kern="1200" dirty="0">
            <a:latin typeface="서울남산체 M" pitchFamily="18" charset="-127"/>
            <a:ea typeface="서울남산체 M" pitchFamily="18" charset="-127"/>
          </a:endParaRPr>
        </a:p>
      </dsp:txBody>
      <dsp:txXfrm>
        <a:off x="3886081" y="2101956"/>
        <a:ext cx="2056733" cy="1164151"/>
      </dsp:txXfrm>
    </dsp:sp>
    <dsp:sp modelId="{C0CA1115-ADC1-421C-ABE4-C83E4E757C8E}">
      <dsp:nvSpPr>
        <dsp:cNvPr id="0" name=""/>
        <dsp:cNvSpPr/>
      </dsp:nvSpPr>
      <dsp:spPr>
        <a:xfrm rot="10800000">
          <a:off x="3012870" y="2544361"/>
          <a:ext cx="743993" cy="27934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/>
        </a:p>
      </dsp:txBody>
      <dsp:txXfrm rot="10800000">
        <a:off x="3096672" y="2600229"/>
        <a:ext cx="576389" cy="167605"/>
      </dsp:txXfrm>
    </dsp:sp>
    <dsp:sp modelId="{5A6C22AF-6415-43A8-B24B-C78C40795786}">
      <dsp:nvSpPr>
        <dsp:cNvPr id="0" name=""/>
        <dsp:cNvSpPr/>
      </dsp:nvSpPr>
      <dsp:spPr>
        <a:xfrm>
          <a:off x="790701" y="2065738"/>
          <a:ext cx="2129169" cy="1236587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 kern="1200" dirty="0" smtClean="0">
              <a:latin typeface="서울남산체 M" pitchFamily="18" charset="-127"/>
              <a:ea typeface="서울남산체 M" pitchFamily="18" charset="-127"/>
            </a:rPr>
            <a:t>Commercial Client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000" kern="1200" dirty="0">
            <a:latin typeface="서울남산체 M" pitchFamily="18" charset="-127"/>
            <a:ea typeface="서울남산체 M" pitchFamily="18" charset="-127"/>
          </a:endParaRPr>
        </a:p>
      </dsp:txBody>
      <dsp:txXfrm>
        <a:off x="826919" y="2101956"/>
        <a:ext cx="2056733" cy="1164151"/>
      </dsp:txXfrm>
    </dsp:sp>
    <dsp:sp modelId="{C347A62B-6318-4FD1-A784-C4C005A64487}">
      <dsp:nvSpPr>
        <dsp:cNvPr id="0" name=""/>
        <dsp:cNvSpPr/>
      </dsp:nvSpPr>
      <dsp:spPr>
        <a:xfrm rot="18156319">
          <a:off x="2165686" y="1402431"/>
          <a:ext cx="840087" cy="27934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/>
        </a:p>
      </dsp:txBody>
      <dsp:txXfrm>
        <a:off x="2249488" y="1458299"/>
        <a:ext cx="672483" cy="167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66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268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00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020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pattFill prst="pct5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251520" y="193204"/>
            <a:ext cx="8640960" cy="5328592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355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433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1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7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62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958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273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551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51520" y="193204"/>
            <a:ext cx="8640960" cy="5328592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1EED2-0CBC-4EAD-B070-2297B684505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54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4945732"/>
            <a:ext cx="9144000" cy="769268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11560" y="1501542"/>
            <a:ext cx="5256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Century Gothic" pitchFamily="34" charset="0"/>
                <a:ea typeface="서울남산체 M" pitchFamily="18" charset="-127"/>
              </a:rPr>
              <a:t>동전 없는 사회</a:t>
            </a:r>
            <a:endParaRPr lang="en-US" altLang="ko-KR" sz="4000" dirty="0" smtClean="0">
              <a:solidFill>
                <a:schemeClr val="bg1"/>
              </a:solidFill>
              <a:latin typeface="Century Gothic" pitchFamily="34" charset="0"/>
              <a:ea typeface="서울남산체 M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Century Gothic" pitchFamily="34" charset="0"/>
                <a:ea typeface="서울남산체 M" pitchFamily="18" charset="-127"/>
              </a:rPr>
              <a:t>(Coinless Society)</a:t>
            </a:r>
            <a:endParaRPr lang="en-US" altLang="ko-KR" sz="4000" dirty="0" smtClean="0">
              <a:solidFill>
                <a:schemeClr val="bg1"/>
              </a:solidFill>
              <a:latin typeface="Century Gothic" pitchFamily="34" charset="0"/>
              <a:ea typeface="서울남산체 M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0"/>
            <a:ext cx="9144000" cy="769268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611560" y="2569468"/>
            <a:ext cx="331236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20272" y="3519507"/>
            <a:ext cx="25922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8</a:t>
            </a:r>
            <a:r>
              <a:rPr lang="ko-KR" altLang="en-US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조</a:t>
            </a:r>
            <a:endParaRPr lang="en-US" altLang="ko-KR" dirty="0" smtClean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  <a:p>
            <a:endParaRPr lang="en-US" altLang="ko-KR" sz="100" dirty="0" smtClean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컴퓨터학과  김태형</a:t>
            </a:r>
            <a:endParaRPr lang="en-US" altLang="ko-KR" dirty="0" smtClean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경영학부     전현빈</a:t>
            </a:r>
            <a:endParaRPr lang="en-US" altLang="ko-KR" dirty="0" smtClean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경영학부     박태환</a:t>
            </a:r>
            <a:endParaRPr lang="ko-KR" altLang="en-US" dirty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02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468560" y="193204"/>
            <a:ext cx="4762872" cy="9525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역할분</a:t>
            </a:r>
            <a:r>
              <a:rPr lang="ko-KR" altLang="en-US" dirty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1376104"/>
            <a:ext cx="7200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서울남산체 M" pitchFamily="18" charset="-127"/>
                <a:ea typeface="서울남산체 M" pitchFamily="18" charset="-127"/>
              </a:rPr>
              <a:t>김태형 </a:t>
            </a:r>
            <a:r>
              <a:rPr lang="en-US" altLang="ko-KR" sz="3200" dirty="0" smtClean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sz="3200" dirty="0" smtClean="0">
                <a:latin typeface="서울남산체 M" pitchFamily="18" charset="-127"/>
                <a:ea typeface="서울남산체 M" pitchFamily="18" charset="-127"/>
              </a:rPr>
              <a:t>컴퓨터공학</a:t>
            </a:r>
            <a:r>
              <a:rPr lang="en-US" altLang="ko-KR" sz="3200" dirty="0" smtClean="0">
                <a:latin typeface="서울남산체 M" pitchFamily="18" charset="-127"/>
                <a:ea typeface="서울남산체 M" pitchFamily="18" charset="-127"/>
              </a:rPr>
              <a:t>)</a:t>
            </a:r>
          </a:p>
          <a:p>
            <a:r>
              <a:rPr lang="ko-KR" altLang="en-US" sz="2400" dirty="0" smtClean="0">
                <a:latin typeface="서울남산체 M" pitchFamily="18" charset="-127"/>
                <a:ea typeface="서울남산체 M" pitchFamily="18" charset="-127"/>
              </a:rPr>
              <a:t>  시스템 설계 및 코딩</a:t>
            </a:r>
            <a:r>
              <a:rPr lang="en-US" altLang="ko-KR" sz="2400" dirty="0" smtClean="0">
                <a:latin typeface="서울남산체 M" pitchFamily="18" charset="-127"/>
                <a:ea typeface="서울남산체 M" pitchFamily="18" charset="-127"/>
              </a:rPr>
              <a:t> </a:t>
            </a:r>
          </a:p>
          <a:p>
            <a:endParaRPr lang="en-US" altLang="ko-KR" sz="3200" dirty="0">
              <a:latin typeface="서울남산체 M" pitchFamily="18" charset="-127"/>
              <a:ea typeface="서울남산체 M" pitchFamily="18" charset="-127"/>
            </a:endParaRPr>
          </a:p>
          <a:p>
            <a:r>
              <a:rPr lang="ko-KR" altLang="en-US" sz="3200" dirty="0" smtClean="0">
                <a:latin typeface="서울남산체 M" pitchFamily="18" charset="-127"/>
                <a:ea typeface="서울남산체 M" pitchFamily="18" charset="-127"/>
              </a:rPr>
              <a:t>전현빈 </a:t>
            </a:r>
            <a:r>
              <a:rPr lang="en-US" altLang="ko-KR" sz="3200" dirty="0" smtClean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sz="3200" dirty="0" smtClean="0">
                <a:latin typeface="서울남산체 M" pitchFamily="18" charset="-127"/>
                <a:ea typeface="서울남산체 M" pitchFamily="18" charset="-127"/>
              </a:rPr>
              <a:t>경영</a:t>
            </a:r>
            <a:r>
              <a:rPr lang="en-US" altLang="ko-KR" sz="3200" dirty="0" smtClean="0">
                <a:latin typeface="서울남산체 M" pitchFamily="18" charset="-127"/>
                <a:ea typeface="서울남산체 M" pitchFamily="18" charset="-127"/>
              </a:rPr>
              <a:t>)</a:t>
            </a:r>
            <a:br>
              <a:rPr lang="en-US" altLang="ko-KR" sz="3200" dirty="0" smtClean="0">
                <a:latin typeface="서울남산체 M" pitchFamily="18" charset="-127"/>
                <a:ea typeface="서울남산체 M" pitchFamily="18" charset="-127"/>
              </a:rPr>
            </a:br>
            <a:r>
              <a:rPr lang="en-US" altLang="ko-KR" sz="3200" dirty="0" smtClean="0">
                <a:latin typeface="서울남산체 M" pitchFamily="18" charset="-127"/>
                <a:ea typeface="서울남산체 M" pitchFamily="18" charset="-127"/>
              </a:rPr>
              <a:t>  </a:t>
            </a:r>
            <a:r>
              <a:rPr lang="ko-KR" altLang="en-US" sz="2400" dirty="0" smtClean="0">
                <a:latin typeface="서울남산체 M" pitchFamily="18" charset="-127"/>
                <a:ea typeface="서울남산체 M" pitchFamily="18" charset="-127"/>
              </a:rPr>
              <a:t>테스트</a:t>
            </a:r>
            <a:r>
              <a:rPr lang="en-US" altLang="ko-KR" sz="2400" dirty="0" smtClean="0"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sz="2400" dirty="0" smtClean="0">
                <a:latin typeface="서울남산체 M" pitchFamily="18" charset="-127"/>
                <a:ea typeface="서울남산체 M" pitchFamily="18" charset="-127"/>
              </a:rPr>
              <a:t>코딩 보조</a:t>
            </a:r>
            <a:r>
              <a:rPr lang="en-US" altLang="ko-KR" sz="2400" dirty="0" smtClean="0"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sz="2400" dirty="0" smtClean="0">
                <a:latin typeface="서울남산체 M" pitchFamily="18" charset="-127"/>
                <a:ea typeface="서울남산체 M" pitchFamily="18" charset="-127"/>
              </a:rPr>
              <a:t>디자인 문서 작성</a:t>
            </a:r>
            <a:endParaRPr lang="en-US" altLang="ko-KR" sz="2400" dirty="0" smtClean="0">
              <a:latin typeface="서울남산체 M" pitchFamily="18" charset="-127"/>
              <a:ea typeface="서울남산체 M" pitchFamily="18" charset="-127"/>
            </a:endParaRPr>
          </a:p>
          <a:p>
            <a:endParaRPr lang="en-US" altLang="ko-KR" sz="3200" dirty="0">
              <a:latin typeface="서울남산체 M" pitchFamily="18" charset="-127"/>
              <a:ea typeface="서울남산체 M" pitchFamily="18" charset="-127"/>
            </a:endParaRPr>
          </a:p>
          <a:p>
            <a:r>
              <a:rPr lang="ko-KR" altLang="en-US" sz="3200" dirty="0" smtClean="0">
                <a:latin typeface="서울남산체 M" pitchFamily="18" charset="-127"/>
                <a:ea typeface="서울남산체 M" pitchFamily="18" charset="-127"/>
              </a:rPr>
              <a:t>박태환 </a:t>
            </a:r>
            <a:r>
              <a:rPr lang="en-US" altLang="ko-KR" sz="3200" dirty="0" smtClean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sz="3200" dirty="0" smtClean="0">
                <a:latin typeface="서울남산체 M" pitchFamily="18" charset="-127"/>
                <a:ea typeface="서울남산체 M" pitchFamily="18" charset="-127"/>
              </a:rPr>
              <a:t>경영</a:t>
            </a:r>
            <a:r>
              <a:rPr lang="en-US" altLang="ko-KR" sz="3200" dirty="0" smtClean="0">
                <a:latin typeface="서울남산체 M" pitchFamily="18" charset="-127"/>
                <a:ea typeface="서울남산체 M" pitchFamily="18" charset="-127"/>
              </a:rPr>
              <a:t>)</a:t>
            </a:r>
          </a:p>
          <a:p>
            <a:r>
              <a:rPr lang="ko-KR" altLang="en-US" sz="2400" dirty="0" smtClean="0">
                <a:latin typeface="서울남산체 M" pitchFamily="18" charset="-127"/>
                <a:ea typeface="서울남산체 M" pitchFamily="18" charset="-127"/>
              </a:rPr>
              <a:t>  계획서 작성</a:t>
            </a:r>
            <a:r>
              <a:rPr lang="en-US" altLang="ko-KR" sz="2400" dirty="0" smtClean="0"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sz="2400" dirty="0" smtClean="0">
                <a:latin typeface="서울남산체 M" pitchFamily="18" charset="-127"/>
                <a:ea typeface="서울남산체 M" pitchFamily="18" charset="-127"/>
              </a:rPr>
              <a:t>프로젝트 관리</a:t>
            </a:r>
            <a:r>
              <a:rPr lang="en-US" altLang="ko-KR" sz="2400" dirty="0" smtClean="0"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sz="2400" dirty="0" smtClean="0">
                <a:latin typeface="서울남산체 M" pitchFamily="18" charset="-127"/>
                <a:ea typeface="서울남산체 M" pitchFamily="18" charset="-127"/>
              </a:rPr>
              <a:t>코딩 보조</a:t>
            </a:r>
            <a:endParaRPr lang="ko-KR" altLang="en-US" sz="2400" dirty="0"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00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75656" y="1633364"/>
            <a:ext cx="6192688" cy="2592288"/>
          </a:xfrm>
          <a:prstGeom prst="rect">
            <a:avLst/>
          </a:prstGeom>
          <a:solidFill>
            <a:schemeClr val="bg1"/>
          </a:solidFill>
          <a:ln w="57150" cmpd="dbl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smtClean="0">
                <a:solidFill>
                  <a:schemeClr val="tx2">
                    <a:lumMod val="75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경청해주셔서 감사합니다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3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281436"/>
            <a:ext cx="3960440" cy="952500"/>
          </a:xfrm>
        </p:spPr>
        <p:txBody>
          <a:bodyPr>
            <a:noAutofit/>
          </a:bodyPr>
          <a:lstStyle/>
          <a:p>
            <a:r>
              <a:rPr lang="ko-KR" altLang="en-US" sz="8800" dirty="0" smtClean="0">
                <a:solidFill>
                  <a:schemeClr val="tx2">
                    <a:lumMod val="7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목</a:t>
            </a:r>
            <a:r>
              <a:rPr lang="ko-KR" altLang="en-US" sz="8800" dirty="0">
                <a:solidFill>
                  <a:schemeClr val="tx2">
                    <a:lumMod val="7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차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572000" y="697260"/>
            <a:ext cx="0" cy="4608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20072" y="942198"/>
            <a:ext cx="3528392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36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r>
              <a:rPr lang="en-US" altLang="ko-KR" sz="3600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    </a:t>
            </a:r>
            <a:r>
              <a:rPr lang="ko-KR" altLang="en-US" sz="3600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작품개</a:t>
            </a:r>
            <a:r>
              <a:rPr lang="ko-KR" altLang="en-US" sz="3600" dirty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요</a:t>
            </a:r>
            <a:endParaRPr lang="en-US" altLang="ko-KR" sz="3600" dirty="0" smtClean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36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02</a:t>
            </a:r>
            <a:r>
              <a:rPr lang="en-US" altLang="ko-KR" sz="3600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    </a:t>
            </a:r>
            <a:r>
              <a:rPr lang="ko-KR" altLang="en-US" sz="3600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선정동기</a:t>
            </a:r>
            <a:endParaRPr lang="en-US" altLang="ko-KR" sz="3600" dirty="0" smtClean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36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03</a:t>
            </a:r>
            <a:r>
              <a:rPr lang="en-US" altLang="ko-KR" sz="3600" b="1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   </a:t>
            </a:r>
            <a:r>
              <a:rPr lang="ko-KR" altLang="en-US" sz="3600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개발방향</a:t>
            </a:r>
            <a:endParaRPr lang="en-US" altLang="ko-KR" sz="3600" dirty="0" smtClean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36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04</a:t>
            </a:r>
            <a:r>
              <a:rPr lang="en-US" altLang="ko-KR" sz="3600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    </a:t>
            </a:r>
            <a:r>
              <a:rPr lang="ko-KR" altLang="en-US" sz="3600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역할분배</a:t>
            </a:r>
            <a:endParaRPr lang="en-US" altLang="ko-KR" sz="3600" dirty="0" smtClean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89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468560" y="193204"/>
            <a:ext cx="4762872" cy="9525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작품개요</a:t>
            </a:r>
            <a:endParaRPr lang="ko-KR" altLang="en-US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89348"/>
            <a:ext cx="2111974" cy="37532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5936" y="2295952"/>
            <a:ext cx="936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solidFill>
                  <a:schemeClr val="tx2">
                    <a:lumMod val="7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+</a:t>
            </a:r>
            <a:endParaRPr lang="ko-KR" altLang="en-US" sz="9600" dirty="0">
              <a:solidFill>
                <a:schemeClr val="tx2">
                  <a:lumMod val="7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84" y="2018892"/>
            <a:ext cx="2861900" cy="2376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884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468560" y="193204"/>
            <a:ext cx="4762872" cy="9525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작품개</a:t>
            </a:r>
            <a:r>
              <a:rPr lang="ko-KR" altLang="en-US" dirty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47664" y="1633364"/>
            <a:ext cx="259228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핵심기능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47664" y="2065412"/>
            <a:ext cx="2592288" cy="12961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서울남산체 M" pitchFamily="18" charset="-127"/>
                <a:ea typeface="서울남산체 M" pitchFamily="18" charset="-127"/>
              </a:rPr>
              <a:t>동전적립 및</a:t>
            </a:r>
            <a:endParaRPr lang="en-US" altLang="ko-KR" sz="2400" b="1" dirty="0" smtClean="0">
              <a:latin typeface="서울남산체 M" pitchFamily="18" charset="-127"/>
              <a:ea typeface="서울남산체 M" pitchFamily="18" charset="-127"/>
            </a:endParaRPr>
          </a:p>
          <a:p>
            <a:pPr algn="ctr"/>
            <a:r>
              <a:rPr lang="ko-KR" altLang="en-US" sz="2400" b="1" dirty="0" smtClean="0">
                <a:latin typeface="서울남산체 M" pitchFamily="18" charset="-127"/>
                <a:ea typeface="서울남산체 M" pitchFamily="18" charset="-127"/>
              </a:rPr>
              <a:t>적립된 포인트로 </a:t>
            </a:r>
            <a:endParaRPr lang="en-US" altLang="ko-KR" sz="2400" b="1" dirty="0" smtClean="0">
              <a:latin typeface="서울남산체 M" pitchFamily="18" charset="-127"/>
              <a:ea typeface="서울남산체 M" pitchFamily="18" charset="-127"/>
            </a:endParaRPr>
          </a:p>
          <a:p>
            <a:pPr algn="ctr"/>
            <a:r>
              <a:rPr lang="ko-KR" altLang="en-US" sz="2400" b="1" dirty="0" smtClean="0">
                <a:latin typeface="서울남산체 M" pitchFamily="18" charset="-127"/>
                <a:ea typeface="서울남산체 M" pitchFamily="18" charset="-127"/>
              </a:rPr>
              <a:t>상품구매</a:t>
            </a:r>
            <a:endParaRPr lang="ko-KR" altLang="en-US" sz="2400" b="1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36096" y="1633364"/>
            <a:ext cx="259228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부가적 기능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36096" y="2065412"/>
            <a:ext cx="2592288" cy="12961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서울남산체 M" pitchFamily="18" charset="-127"/>
                <a:ea typeface="서울남산체 M" pitchFamily="18" charset="-127"/>
              </a:rPr>
              <a:t>위치기반 기술 활용한 </a:t>
            </a:r>
            <a:endParaRPr lang="en-US" altLang="ko-KR" sz="2000" dirty="0" smtClean="0">
              <a:latin typeface="서울남산체 M" pitchFamily="18" charset="-127"/>
              <a:ea typeface="서울남산체 M" pitchFamily="18" charset="-127"/>
            </a:endParaRPr>
          </a:p>
          <a:p>
            <a:pPr algn="ctr"/>
            <a:r>
              <a:rPr lang="ko-KR" altLang="en-US" sz="2000" dirty="0" smtClean="0">
                <a:latin typeface="서울남산체 M" pitchFamily="18" charset="-127"/>
                <a:ea typeface="서울남산체 M" pitchFamily="18" charset="-127"/>
              </a:rPr>
              <a:t>가맹점 안내</a:t>
            </a:r>
            <a:endParaRPr lang="en-US" altLang="ko-KR" sz="2000" dirty="0" smtClean="0">
              <a:latin typeface="서울남산체 M" pitchFamily="18" charset="-127"/>
              <a:ea typeface="서울남산체 M" pitchFamily="18" charset="-127"/>
            </a:endParaRPr>
          </a:p>
          <a:p>
            <a:pPr algn="ctr"/>
            <a:r>
              <a:rPr lang="ko-KR" altLang="en-US" sz="2000" dirty="0" smtClean="0">
                <a:latin typeface="서울남산체 M" pitchFamily="18" charset="-127"/>
                <a:ea typeface="서울남산체 M" pitchFamily="18" charset="-127"/>
              </a:rPr>
              <a:t>위치</a:t>
            </a:r>
            <a:r>
              <a:rPr lang="en-US" altLang="ko-KR" sz="2000" dirty="0" smtClean="0"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sz="2000" dirty="0" smtClean="0">
                <a:latin typeface="서울남산체 M" pitchFamily="18" charset="-127"/>
                <a:ea typeface="서울남산체 M" pitchFamily="18" charset="-127"/>
              </a:rPr>
              <a:t>시점에 따라 </a:t>
            </a:r>
            <a:endParaRPr lang="en-US" altLang="ko-KR" sz="2000" dirty="0" smtClean="0">
              <a:latin typeface="서울남산체 M" pitchFamily="18" charset="-127"/>
              <a:ea typeface="서울남산체 M" pitchFamily="18" charset="-127"/>
            </a:endParaRPr>
          </a:p>
          <a:p>
            <a:pPr algn="ctr"/>
            <a:r>
              <a:rPr lang="ko-KR" altLang="en-US" sz="2000" dirty="0" smtClean="0">
                <a:latin typeface="서울남산체 M" pitchFamily="18" charset="-127"/>
                <a:ea typeface="서울남산체 M" pitchFamily="18" charset="-127"/>
              </a:rPr>
              <a:t>필요한 쿠폰</a:t>
            </a:r>
            <a:r>
              <a:rPr lang="en-US" altLang="ko-KR" sz="2000" dirty="0" smtClean="0">
                <a:latin typeface="서울남산체 M" pitchFamily="18" charset="-127"/>
                <a:ea typeface="서울남산체 M" pitchFamily="18" charset="-127"/>
              </a:rPr>
              <a:t>/</a:t>
            </a:r>
            <a:r>
              <a:rPr lang="ko-KR" altLang="en-US" sz="2000" dirty="0" smtClean="0">
                <a:latin typeface="서울남산체 M" pitchFamily="18" charset="-127"/>
                <a:ea typeface="서울남산체 M" pitchFamily="18" charset="-127"/>
              </a:rPr>
              <a:t>할인 제공</a:t>
            </a:r>
            <a:endParaRPr lang="en-US" altLang="ko-KR" sz="2000" dirty="0">
              <a:latin typeface="서울남산체 M" pitchFamily="18" charset="-127"/>
              <a:ea typeface="서울남산체 M" pitchFamily="18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771800" y="3361556"/>
            <a:ext cx="1296144" cy="864096"/>
          </a:xfrm>
          <a:prstGeom prst="straightConnector1">
            <a:avLst/>
          </a:prstGeom>
          <a:ln w="2222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5436096" y="3361556"/>
            <a:ext cx="1296144" cy="864096"/>
          </a:xfrm>
          <a:prstGeom prst="straightConnector1">
            <a:avLst/>
          </a:prstGeom>
          <a:ln w="2222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528392"/>
            <a:ext cx="1080120" cy="199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468560" y="193204"/>
            <a:ext cx="4762872" cy="9525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선정동기</a:t>
            </a:r>
            <a:endParaRPr lang="ko-KR" altLang="en-US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3" name="순서도: 연결자 2"/>
          <p:cNvSpPr/>
          <p:nvPr/>
        </p:nvSpPr>
        <p:spPr>
          <a:xfrm>
            <a:off x="899592" y="1975447"/>
            <a:ext cx="701425" cy="701425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▶</a:t>
            </a:r>
            <a:endParaRPr lang="ko-KR" altLang="en-US" sz="3600" dirty="0"/>
          </a:p>
        </p:txBody>
      </p:sp>
      <p:sp>
        <p:nvSpPr>
          <p:cNvPr id="8" name="순서도: 연결자 7"/>
          <p:cNvSpPr/>
          <p:nvPr/>
        </p:nvSpPr>
        <p:spPr>
          <a:xfrm>
            <a:off x="899592" y="2996580"/>
            <a:ext cx="701425" cy="701425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▶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673025" y="2064549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서울남산체 M" pitchFamily="18" charset="-127"/>
                <a:ea typeface="서울남산체 M" pitchFamily="18" charset="-127"/>
              </a:rPr>
              <a:t>동전 휴대에 대한 불편함</a:t>
            </a:r>
            <a:endParaRPr lang="ko-KR" altLang="en-US" sz="2800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3025" y="3085682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서울남산체 M" pitchFamily="18" charset="-127"/>
                <a:ea typeface="서울남산체 M" pitchFamily="18" charset="-127"/>
              </a:rPr>
              <a:t>동전 분실 우려</a:t>
            </a:r>
            <a:endParaRPr lang="ko-KR" altLang="en-US" sz="2800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12" name="순서도: 연결자 11"/>
          <p:cNvSpPr/>
          <p:nvPr/>
        </p:nvSpPr>
        <p:spPr>
          <a:xfrm>
            <a:off x="899592" y="3992534"/>
            <a:ext cx="701425" cy="701425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▶</a:t>
            </a:r>
            <a:endParaRPr lang="ko-KR" alt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1673025" y="4081636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서울남산체 M" pitchFamily="18" charset="-127"/>
                <a:ea typeface="서울남산체 M" pitchFamily="18" charset="-127"/>
              </a:rPr>
              <a:t>필요 할 때 사용 어려움</a:t>
            </a:r>
            <a:endParaRPr lang="ko-KR" altLang="en-US" sz="2800" dirty="0">
              <a:latin typeface="서울남산체 M" pitchFamily="18" charset="-127"/>
              <a:ea typeface="서울남산체 M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2040277"/>
            <a:ext cx="2914650" cy="2914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2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468560" y="193204"/>
            <a:ext cx="4762872" cy="9525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선정동기</a:t>
            </a:r>
            <a:endParaRPr lang="ko-KR" altLang="en-US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aphicFrame>
        <p:nvGraphicFramePr>
          <p:cNvPr id="15" name="차트 14" title="ㅇㅇ"/>
          <p:cNvGraphicFramePr/>
          <p:nvPr>
            <p:extLst>
              <p:ext uri="{D42A27DB-BD31-4B8C-83A1-F6EECF244321}">
                <p14:modId xmlns:p14="http://schemas.microsoft.com/office/powerpoint/2010/main" val="104609748"/>
              </p:ext>
            </p:extLst>
          </p:nvPr>
        </p:nvGraphicFramePr>
        <p:xfrm>
          <a:off x="996280" y="1993404"/>
          <a:ext cx="7320136" cy="288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475656" y="1417340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서울남산체 M" pitchFamily="18" charset="-127"/>
                <a:ea typeface="서울남산체 M" pitchFamily="18" charset="-127"/>
              </a:rPr>
              <a:t>2011~2014 </a:t>
            </a:r>
            <a:r>
              <a:rPr lang="ko-KR" altLang="en-US" sz="2400" dirty="0" smtClean="0">
                <a:latin typeface="서울남산체 M" pitchFamily="18" charset="-127"/>
                <a:ea typeface="서울남산체 M" pitchFamily="18" charset="-127"/>
              </a:rPr>
              <a:t>한국은행 동전발행관련 통계</a:t>
            </a:r>
            <a:endParaRPr lang="ko-KR" altLang="en-US" sz="2400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32240" y="5275575"/>
            <a:ext cx="2448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서울남산체 M" pitchFamily="18" charset="-127"/>
                <a:ea typeface="서울남산체 M" pitchFamily="18" charset="-127"/>
              </a:rPr>
              <a:t>한국은행 경제통계시스템 </a:t>
            </a:r>
            <a:r>
              <a:rPr lang="en-US" altLang="ko-KR" sz="1000" dirty="0" smtClean="0">
                <a:latin typeface="서울남산체 M" pitchFamily="18" charset="-127"/>
                <a:ea typeface="서울남산체 M" pitchFamily="18" charset="-127"/>
              </a:rPr>
              <a:t>(2011~2014)</a:t>
            </a:r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73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9248" y="265212"/>
            <a:ext cx="4762872" cy="9525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000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동전적립</a:t>
            </a:r>
            <a:r>
              <a:rPr lang="en-US" altLang="ko-KR" sz="2000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/</a:t>
            </a:r>
            <a:r>
              <a:rPr lang="ko-KR" altLang="en-US" sz="2000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결제 중심으로</a:t>
            </a:r>
            <a:r>
              <a:rPr lang="en-US" altLang="ko-KR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</a:br>
            <a:r>
              <a:rPr lang="ko-KR" altLang="en-US" sz="4900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개발방향</a:t>
            </a:r>
            <a:endParaRPr lang="ko-KR" altLang="en-US" sz="4900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345332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40683" y="1522876"/>
            <a:ext cx="8422673" cy="3874649"/>
            <a:chOff x="613588" y="1895475"/>
            <a:chExt cx="11012571" cy="4739885"/>
          </a:xfrm>
        </p:grpSpPr>
        <p:grpSp>
          <p:nvGrpSpPr>
            <p:cNvPr id="8" name="그룹 7"/>
            <p:cNvGrpSpPr/>
            <p:nvPr/>
          </p:nvGrpSpPr>
          <p:grpSpPr>
            <a:xfrm>
              <a:off x="1599943" y="2134630"/>
              <a:ext cx="8299621" cy="3772929"/>
              <a:chOff x="1885693" y="1086880"/>
              <a:chExt cx="8299621" cy="3772929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1885693" y="1086880"/>
                <a:ext cx="8299621" cy="3772929"/>
                <a:chOff x="1885693" y="1086880"/>
                <a:chExt cx="8299621" cy="3772929"/>
              </a:xfrm>
            </p:grpSpPr>
            <p:graphicFrame>
              <p:nvGraphicFramePr>
                <p:cNvPr id="19" name="다이어그램 18"/>
                <p:cNvGraphicFramePr/>
                <p:nvPr>
                  <p:extLst>
                    <p:ext uri="{D42A27DB-BD31-4B8C-83A1-F6EECF244321}">
                      <p14:modId xmlns:p14="http://schemas.microsoft.com/office/powerpoint/2010/main" val="3394052860"/>
                    </p:ext>
                  </p:extLst>
                </p:nvPr>
              </p:nvGraphicFramePr>
              <p:xfrm>
                <a:off x="1885693" y="1086880"/>
                <a:ext cx="8299621" cy="3772929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2" r:lo="rId3" r:qs="rId4" r:cs="rId5"/>
                </a:graphicData>
              </a:graphic>
            </p:graphicFrame>
            <p:sp>
              <p:nvSpPr>
                <p:cNvPr id="20" name="직사각형 19"/>
                <p:cNvSpPr/>
                <p:nvPr/>
              </p:nvSpPr>
              <p:spPr>
                <a:xfrm>
                  <a:off x="5248275" y="1628774"/>
                  <a:ext cx="1990725" cy="42862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 smtClean="0">
                      <a:latin typeface="Century Gothic" pitchFamily="34" charset="0"/>
                    </a:rPr>
                    <a:t>User Account</a:t>
                  </a:r>
                  <a:endParaRPr lang="ko-KR" altLang="en-US" sz="1400" dirty="0">
                    <a:latin typeface="Century Gothic" pitchFamily="34" charset="0"/>
                  </a:endParaRPr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7353144" y="4381500"/>
                  <a:ext cx="1924051" cy="47830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 smtClean="0">
                      <a:latin typeface="Century Gothic" pitchFamily="34" charset="0"/>
                    </a:rPr>
                    <a:t>Smart Phone</a:t>
                  </a:r>
                  <a:endParaRPr lang="ko-KR" altLang="en-US" sz="1400" dirty="0">
                    <a:latin typeface="Century Gothic" pitchFamily="34" charset="0"/>
                  </a:endParaRPr>
                </a:p>
              </p:txBody>
            </p:sp>
          </p:grpSp>
          <p:sp>
            <p:nvSpPr>
              <p:cNvPr id="18" name="직사각형 17"/>
              <p:cNvSpPr/>
              <p:nvPr/>
            </p:nvSpPr>
            <p:spPr>
              <a:xfrm>
                <a:off x="3345755" y="4431184"/>
                <a:ext cx="1990725" cy="42862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latin typeface="Century Gothic" pitchFamily="34" charset="0"/>
                  </a:rPr>
                  <a:t>Barcode Sensor</a:t>
                </a:r>
                <a:endParaRPr lang="ko-KR" altLang="en-US" sz="1200" dirty="0">
                  <a:latin typeface="Century Gothic" pitchFamily="34" charset="0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7296747" y="1895475"/>
              <a:ext cx="4271889" cy="6400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Century Gothic" pitchFamily="34" charset="0"/>
                </a:rPr>
                <a:t>Maintain User Accounts information</a:t>
              </a:r>
            </a:p>
            <a:p>
              <a:r>
                <a:rPr lang="en-US" altLang="ko-KR" sz="1400" dirty="0" smtClean="0">
                  <a:latin typeface="Century Gothic" pitchFamily="34" charset="0"/>
                </a:rPr>
                <a:t>and Manage Transaction</a:t>
              </a:r>
              <a:endParaRPr lang="ko-KR" altLang="en-US" sz="1400" dirty="0">
                <a:latin typeface="Century Gothic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62192" y="4676775"/>
              <a:ext cx="2163967" cy="64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Century Gothic" pitchFamily="34" charset="0"/>
                </a:rPr>
                <a:t>Use this system with smartphone</a:t>
              </a:r>
              <a:endParaRPr lang="ko-KR" altLang="en-US" sz="1400" dirty="0">
                <a:latin typeface="Century Gothic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3588" y="4676775"/>
              <a:ext cx="2163967" cy="1167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Century Gothic" pitchFamily="34" charset="0"/>
                </a:rPr>
                <a:t>Save change or Charge Use as payment method</a:t>
              </a:r>
              <a:endParaRPr lang="ko-KR" altLang="en-US" sz="1400" dirty="0">
                <a:latin typeface="Century Gothic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80082" y="3800861"/>
              <a:ext cx="2039741" cy="376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Century Gothic" pitchFamily="34" charset="0"/>
                </a:rPr>
                <a:t>Account Inquiry</a:t>
              </a:r>
              <a:endParaRPr lang="ko-KR" altLang="en-US" sz="1400" dirty="0">
                <a:latin typeface="Century Gothic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39442" y="3800861"/>
              <a:ext cx="2247237" cy="376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Century Gothic" pitchFamily="34" charset="0"/>
                </a:rPr>
                <a:t>Request Payment</a:t>
              </a:r>
              <a:endParaRPr lang="ko-KR" altLang="en-US" sz="1400" dirty="0">
                <a:latin typeface="Century Gothic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72252" y="6258854"/>
              <a:ext cx="3307770" cy="376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Century Gothic" pitchFamily="34" charset="0"/>
                </a:rPr>
                <a:t>Barcode based interaction</a:t>
              </a:r>
              <a:endParaRPr lang="ko-KR" altLang="en-US" sz="1400" dirty="0">
                <a:latin typeface="Century Gothic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92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9248" y="265212"/>
            <a:ext cx="4762872" cy="9525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000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위치기반기술 중심으로</a:t>
            </a:r>
            <a:r>
              <a:rPr lang="en-US" altLang="ko-KR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</a:br>
            <a:r>
              <a:rPr lang="ko-KR" altLang="en-US" sz="4900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개발방향</a:t>
            </a:r>
            <a:endParaRPr lang="ko-KR" altLang="en-US" sz="4900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345332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993404"/>
            <a:ext cx="3779912" cy="2382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TextBox 21"/>
          <p:cNvSpPr txBox="1"/>
          <p:nvPr/>
        </p:nvSpPr>
        <p:spPr>
          <a:xfrm>
            <a:off x="6876256" y="4441676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그림 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200" dirty="0" err="1" smtClean="0">
                <a:latin typeface="서울남산체 M" pitchFamily="18" charset="-127"/>
                <a:ea typeface="서울남산체 M" pitchFamily="18" charset="-127"/>
              </a:rPr>
              <a:t>네이버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 지식백과 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“GPS”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5576" y="1849388"/>
            <a:ext cx="42484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2400" dirty="0" err="1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스마트폰에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 내장된 </a:t>
            </a:r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GPS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장치를 활용</a:t>
            </a:r>
            <a:endParaRPr lang="en-US" altLang="ko-KR" sz="2400" dirty="0" smtClean="0">
              <a:solidFill>
                <a:schemeClr val="tx2">
                  <a:lumMod val="50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사용자와 위치 상 인접한      가맹점 파악</a:t>
            </a:r>
            <a:endParaRPr lang="en-US" altLang="ko-KR" sz="2400" dirty="0" smtClean="0">
              <a:solidFill>
                <a:schemeClr val="tx2">
                  <a:lumMod val="50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해당 사용자에게 할인정보 및 쿠폰 제공</a:t>
            </a:r>
            <a:endParaRPr lang="en-US" altLang="ko-KR" sz="2400" dirty="0" smtClean="0">
              <a:solidFill>
                <a:schemeClr val="tx2">
                  <a:lumMod val="50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93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406896" y="248816"/>
            <a:ext cx="4762872" cy="9525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기대효과</a:t>
            </a:r>
            <a:endParaRPr lang="ko-KR" altLang="en-US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15616" y="1633365"/>
            <a:ext cx="2016224" cy="3528391"/>
            <a:chOff x="899592" y="1633365"/>
            <a:chExt cx="2016224" cy="35283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1633365"/>
              <a:ext cx="1728192" cy="1728192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899592" y="3505572"/>
              <a:ext cx="2016224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바코드기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반</a:t>
              </a: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>
              <a:off x="1907704" y="4081636"/>
              <a:ext cx="0" cy="504056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899592" y="4729708"/>
              <a:ext cx="2016224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단말설치 불필요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서울남산체 M" pitchFamily="18" charset="-127"/>
                <a:ea typeface="서울남산체 M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779912" y="1933770"/>
            <a:ext cx="2016224" cy="2651922"/>
            <a:chOff x="3817731" y="1933770"/>
            <a:chExt cx="2016224" cy="2651922"/>
          </a:xfrm>
        </p:grpSpPr>
        <p:sp>
          <p:nvSpPr>
            <p:cNvPr id="16" name="직사각형 15"/>
            <p:cNvSpPr/>
            <p:nvPr/>
          </p:nvSpPr>
          <p:spPr>
            <a:xfrm>
              <a:off x="3817731" y="4153644"/>
              <a:ext cx="2016224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편리한 결제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서울남산체 M" pitchFamily="18" charset="-127"/>
                <a:ea typeface="서울남산체 M" pitchFamily="18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113" y="1933770"/>
              <a:ext cx="1847460" cy="1847460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6444208" y="1993404"/>
            <a:ext cx="2016224" cy="2592287"/>
            <a:chOff x="6516216" y="1993404"/>
            <a:chExt cx="2016224" cy="2592287"/>
          </a:xfrm>
        </p:grpSpPr>
        <p:sp>
          <p:nvSpPr>
            <p:cNvPr id="20" name="직사각형 19"/>
            <p:cNvSpPr/>
            <p:nvPr/>
          </p:nvSpPr>
          <p:spPr>
            <a:xfrm>
              <a:off x="6516216" y="4153643"/>
              <a:ext cx="2016224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동전주조예산 절약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서울남산체 M" pitchFamily="18" charset="-127"/>
                <a:ea typeface="서울남산체 M" pitchFamily="18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993404"/>
              <a:ext cx="1766371" cy="1766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92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212</Words>
  <Application>Microsoft Office PowerPoint</Application>
  <PresentationFormat>화면 슬라이드 쇼(16:10)</PresentationFormat>
  <Paragraphs>89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굴림</vt:lpstr>
      <vt:lpstr>Arial</vt:lpstr>
      <vt:lpstr>맑은 고딕</vt:lpstr>
      <vt:lpstr>서울남산체 EB</vt:lpstr>
      <vt:lpstr>Century Gothic</vt:lpstr>
      <vt:lpstr>Wingdings</vt:lpstr>
      <vt:lpstr>서울남산체 M</vt:lpstr>
      <vt:lpstr>Office 테마</vt:lpstr>
      <vt:lpstr>PowerPoint 프레젠테이션</vt:lpstr>
      <vt:lpstr>목차</vt:lpstr>
      <vt:lpstr>작품개요</vt:lpstr>
      <vt:lpstr>작품개요</vt:lpstr>
      <vt:lpstr>선정동기</vt:lpstr>
      <vt:lpstr>선정동기</vt:lpstr>
      <vt:lpstr>동전적립/결제 중심으로 개발방향</vt:lpstr>
      <vt:lpstr>위치기반기술 중심으로 개발방향</vt:lpstr>
      <vt:lpstr>기대효과</vt:lpstr>
      <vt:lpstr>역할분배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Andrew Park</dc:creator>
  <cp:lastModifiedBy>Andrew Park</cp:lastModifiedBy>
  <cp:revision>35</cp:revision>
  <dcterms:created xsi:type="dcterms:W3CDTF">2016-03-08T11:24:34Z</dcterms:created>
  <dcterms:modified xsi:type="dcterms:W3CDTF">2016-03-09T07:50:04Z</dcterms:modified>
</cp:coreProperties>
</file>